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15"/>
  </p:handoutMasterIdLst>
  <p:sldIdLst>
    <p:sldId id="256" r:id="rId2"/>
    <p:sldId id="272" r:id="rId3"/>
    <p:sldId id="274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42C7C62C-6075-426B-B9CE-B65FA7FF71B9}">
          <p14:sldIdLst>
            <p14:sldId id="256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D62"/>
    <a:srgbClr val="F3F0ED"/>
    <a:srgbClr val="E1DAD2"/>
    <a:srgbClr val="FEFEFE"/>
    <a:srgbClr val="C1C9CD"/>
    <a:srgbClr val="7C96A3"/>
    <a:srgbClr val="FFFFFF"/>
    <a:srgbClr val="003374"/>
    <a:srgbClr val="3A5896"/>
    <a:srgbClr val="38559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6/9/2022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jpeg"/><Relationship Id="rId10" Type="http://schemas.openxmlformats.org/officeDocument/2006/relationships/slide" Target="slide5.xml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slide" Target="slide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png"/><Relationship Id="rId3" Type="http://schemas.openxmlformats.org/officeDocument/2006/relationships/image" Target="../media/image34.jpeg"/><Relationship Id="rId21" Type="http://schemas.openxmlformats.org/officeDocument/2006/relationships/image" Target="../media/image52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17" Type="http://schemas.openxmlformats.org/officeDocument/2006/relationships/image" Target="../media/image48.jpe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emf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806456" y="1071154"/>
            <a:ext cx="5369951" cy="31350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b="1" i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A6D6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 </a:t>
            </a:r>
          </a:p>
          <a:p>
            <a:endParaRPr lang="ru-RU" sz="9600" b="1" i="1" dirty="0" smtClean="0">
              <a:ln w="31550" cmpd="sng">
                <a:solidFill>
                  <a:srgbClr val="FF0000"/>
                </a:solidFill>
                <a:prstDash val="solid"/>
              </a:ln>
              <a:solidFill>
                <a:srgbClr val="FA6D6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  <a:p>
            <a:endParaRPr lang="ru-RU" sz="9600" b="1" i="1" dirty="0" smtClean="0">
              <a:ln w="31550" cmpd="sng">
                <a:solidFill>
                  <a:srgbClr val="FF0000"/>
                </a:solidFill>
                <a:prstDash val="solid"/>
              </a:ln>
              <a:solidFill>
                <a:srgbClr val="FA6D6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  <a:p>
            <a:r>
              <a:rPr lang="ru-RU" sz="9600" b="1" i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A6D62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Природа</a:t>
            </a:r>
            <a:endParaRPr lang="en-US" sz="9600" b="1" i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A6D62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6549" y="1541417"/>
            <a:ext cx="5643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МБДОУ Детский сад «Колокольчик»</a:t>
            </a:r>
          </a:p>
          <a:p>
            <a:r>
              <a:rPr lang="ru-RU" dirty="0" smtClean="0"/>
              <a:t>Экологический проект.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33704" y="5003074"/>
            <a:ext cx="197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 Фомина Н.В.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8723" y="4002518"/>
            <a:ext cx="2567404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1424" y="4002518"/>
            <a:ext cx="2567404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803" y="4002518"/>
            <a:ext cx="2566534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400" y="3883473"/>
            <a:ext cx="2854132" cy="2098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1342" y="3883473"/>
            <a:ext cx="2867568" cy="2098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8723" y="1504260"/>
            <a:ext cx="2571485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5505" y="1504260"/>
            <a:ext cx="2571485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608" y="3883472"/>
            <a:ext cx="2855324" cy="2098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586" y="1387922"/>
            <a:ext cx="2855325" cy="2098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6208" y="1387921"/>
            <a:ext cx="2855324" cy="209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258" y="1504260"/>
            <a:ext cx="2586243" cy="189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606" y="1387922"/>
            <a:ext cx="2855326" cy="2098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514835" y="367308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Загадки про птиц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40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F:\2015-11-15 2\животные 2 (4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413" y="1440424"/>
            <a:ext cx="2164908" cy="221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F:\2015-11-15 2\животные 2 (5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514" y="1445520"/>
            <a:ext cx="2199105" cy="221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F:\2015-11-15 2\животные 2 (3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5006" y="4152984"/>
            <a:ext cx="2174613" cy="207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F:\2015-11-15 2\животные 1 (3)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8020" y="4065276"/>
            <a:ext cx="2230573" cy="218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685" y="1440424"/>
            <a:ext cx="2241664" cy="2241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706" y="4065274"/>
            <a:ext cx="2230887" cy="2241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0514" y="4065274"/>
            <a:ext cx="2220005" cy="2241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F:\2015-11-15 2\животные 1 (2)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4036" y="1559396"/>
            <a:ext cx="2024744" cy="20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2233" y="4065275"/>
            <a:ext cx="2073729" cy="2241664"/>
          </a:xfrm>
          <a:prstGeom prst="rect">
            <a:avLst/>
          </a:prstGeom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050" y="4065274"/>
            <a:ext cx="2256091" cy="224524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706" y="1447690"/>
            <a:ext cx="2230887" cy="2241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514835" y="342816"/>
            <a:ext cx="7869890" cy="99874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Кто где живет?</a:t>
            </a:r>
            <a:r>
              <a:rPr lang="en-US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862" y="1440424"/>
            <a:ext cx="2242465" cy="221807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365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правила поведения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84" y="1168593"/>
            <a:ext cx="2266950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правила поведения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0397" y="1168593"/>
            <a:ext cx="2232025" cy="12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правила поведения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5447" y="1168593"/>
            <a:ext cx="2160587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правила поведения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7472" y="1168593"/>
            <a:ext cx="2089150" cy="12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правила поведения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972" y="2679893"/>
            <a:ext cx="2101850" cy="11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правила поведения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359" y="2679893"/>
            <a:ext cx="20828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равила поведения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3872" y="2679893"/>
            <a:ext cx="2087562" cy="122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правила поведения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8959" y="4121343"/>
            <a:ext cx="2019300" cy="11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правила поведения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784" y="4121343"/>
            <a:ext cx="2087563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правила поведения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1484" y="5488180"/>
            <a:ext cx="2087563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637055" y="269340"/>
            <a:ext cx="7869890" cy="99874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Правила</a:t>
            </a:r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поведения в</a:t>
            </a:r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лесу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9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1337" y="1345474"/>
            <a:ext cx="67012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Заключение </a:t>
            </a:r>
          </a:p>
          <a:p>
            <a:r>
              <a:rPr lang="ru-RU" b="1" dirty="0" smtClean="0"/>
              <a:t>Образовательные</a:t>
            </a:r>
            <a:r>
              <a:rPr lang="ru-RU" b="1" dirty="0" smtClean="0"/>
              <a:t>:</a:t>
            </a:r>
            <a:endParaRPr lang="ru-RU" dirty="0" smtClean="0"/>
          </a:p>
          <a:p>
            <a:r>
              <a:rPr lang="ru-RU" dirty="0" smtClean="0"/>
              <a:t>Закрепили  </a:t>
            </a:r>
            <a:r>
              <a:rPr lang="ru-RU" dirty="0" smtClean="0"/>
              <a:t>знания детей о различиях живой и неживой природы</a:t>
            </a:r>
          </a:p>
          <a:p>
            <a:r>
              <a:rPr lang="ru-RU" dirty="0" smtClean="0"/>
              <a:t>Помочь осознать признаки живого и неживого</a:t>
            </a:r>
          </a:p>
          <a:p>
            <a:r>
              <a:rPr lang="ru-RU" dirty="0" smtClean="0"/>
              <a:t>Содействовать пониманию взаимосвязи в природе</a:t>
            </a:r>
          </a:p>
          <a:p>
            <a:r>
              <a:rPr lang="ru-RU" b="1" dirty="0" smtClean="0"/>
              <a:t>Воспитательные:</a:t>
            </a:r>
            <a:endParaRPr lang="ru-RU" dirty="0" smtClean="0"/>
          </a:p>
          <a:p>
            <a:r>
              <a:rPr lang="ru-RU" dirty="0" smtClean="0"/>
              <a:t>Воспитывать у детей культуру поведения в природе.</a:t>
            </a:r>
          </a:p>
          <a:p>
            <a:r>
              <a:rPr lang="ru-RU" b="1" dirty="0" smtClean="0"/>
              <a:t>Развивающие:</a:t>
            </a:r>
            <a:endParaRPr lang="ru-RU" dirty="0" smtClean="0"/>
          </a:p>
          <a:p>
            <a:r>
              <a:rPr lang="ru-RU" dirty="0" smtClean="0"/>
              <a:t>Формировать у дошкольников познавательный интерес и познавательную активность.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Паспорт проекта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Тип проекта: информационно –исследовательская .</a:t>
            </a:r>
          </a:p>
          <a:p>
            <a:r>
              <a:rPr lang="ru-RU" dirty="0" smtClean="0"/>
              <a:t>Участники проекта : дети ,педагоги , родители .</a:t>
            </a:r>
          </a:p>
          <a:p>
            <a:r>
              <a:rPr lang="ru-RU" dirty="0" smtClean="0"/>
              <a:t>По количеству участников : коллективный.</a:t>
            </a:r>
          </a:p>
          <a:p>
            <a:r>
              <a:rPr lang="ru-RU" dirty="0" smtClean="0"/>
              <a:t>По продолжительности реализации проекта –краткосрочный.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проекта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/>
              <a:t>Цель проекта: </a:t>
            </a:r>
            <a:r>
              <a:rPr lang="ru-RU" dirty="0"/>
              <a:t>Дать детям начальные знания о том, что такое наука - экология, о живой и неживой природе. Сформировать у детей целостный взгляд на природу и место человека в ней, ответственное отношение к окружающей среде, выработать навыки грамотного и безопасного поведения в природе.</a:t>
            </a:r>
          </a:p>
          <a:p>
            <a:r>
              <a:rPr lang="ru-RU" b="1" dirty="0"/>
              <a:t>Задачи проекта:</a:t>
            </a:r>
            <a:r>
              <a:rPr lang="ru-RU" dirty="0"/>
              <a:t> </a:t>
            </a:r>
          </a:p>
          <a:p>
            <a:r>
              <a:rPr lang="ru-RU" dirty="0"/>
              <a:t>- </a:t>
            </a:r>
            <a:r>
              <a:rPr lang="ru-RU" i="1" dirty="0"/>
              <a:t>Образовательные:</a:t>
            </a:r>
            <a:endParaRPr lang="ru-RU" dirty="0"/>
          </a:p>
          <a:p>
            <a:r>
              <a:rPr lang="ru-RU" dirty="0"/>
              <a:t>1. Познакомить детей с понятием экология.</a:t>
            </a:r>
          </a:p>
          <a:p>
            <a:r>
              <a:rPr lang="ru-RU" dirty="0"/>
              <a:t>2. Дать представление о пользе природы для живого.</a:t>
            </a:r>
          </a:p>
          <a:p>
            <a:r>
              <a:rPr lang="ru-RU" dirty="0"/>
              <a:t>3. Учить беречь и охранять живую и неживую природу.</a:t>
            </a:r>
          </a:p>
          <a:p>
            <a:r>
              <a:rPr lang="ru-RU" dirty="0"/>
              <a:t>- </a:t>
            </a:r>
            <a:r>
              <a:rPr lang="ru-RU" i="1" dirty="0"/>
              <a:t>Развивающие</a:t>
            </a:r>
            <a:r>
              <a:rPr lang="ru-RU" dirty="0"/>
              <a:t>:</a:t>
            </a:r>
          </a:p>
          <a:p>
            <a:r>
              <a:rPr lang="ru-RU" dirty="0"/>
              <a:t>1. Развитие художественно-эстетического вкуса дошкольников. </a:t>
            </a:r>
          </a:p>
          <a:p>
            <a:r>
              <a:rPr lang="ru-RU" dirty="0"/>
              <a:t>- </a:t>
            </a:r>
            <a:r>
              <a:rPr lang="ru-RU" i="1" dirty="0"/>
              <a:t>Воспитательные:</a:t>
            </a:r>
            <a:endParaRPr lang="ru-RU" dirty="0"/>
          </a:p>
          <a:p>
            <a:r>
              <a:rPr lang="ru-RU" dirty="0"/>
              <a:t>1. Воспитывать умение слушать и слышать педагога и других участников проекта.</a:t>
            </a:r>
          </a:p>
          <a:p>
            <a:r>
              <a:rPr lang="ru-RU" dirty="0"/>
              <a:t>2. Воспитывать любовь к живой и неживой природе.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2305" y="326492"/>
            <a:ext cx="4335235" cy="998742"/>
          </a:xfrm>
        </p:spPr>
        <p:txBody>
          <a:bodyPr>
            <a:normAutofit/>
          </a:bodyPr>
          <a:lstStyle/>
          <a:p>
            <a:pPr algn="r"/>
            <a:r>
              <a:rPr lang="ru-RU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Оглавление</a:t>
            </a:r>
            <a:endParaRPr lang="en-US" sz="48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007582" y="1787646"/>
            <a:ext cx="5421918" cy="473212"/>
            <a:chOff x="1259" y="1989"/>
            <a:chExt cx="3205" cy="444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705" y="2000"/>
              <a:ext cx="2531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Живая и неживая природа</a:t>
              </a:r>
              <a:endParaRPr lang="en-US" sz="2400" dirty="0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/>
                <a:t>1</a:t>
              </a:r>
            </a:p>
          </p:txBody>
        </p:sp>
      </p:grp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2004866" y="2315591"/>
            <a:ext cx="5424634" cy="473212"/>
            <a:chOff x="1259" y="1989"/>
            <a:chExt cx="3205" cy="444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32" name="Text Box 10"/>
            <p:cNvSpPr txBox="1">
              <a:spLocks noChangeArrowheads="1"/>
            </p:cNvSpPr>
            <p:nvPr/>
          </p:nvSpPr>
          <p:spPr bwMode="gray">
            <a:xfrm>
              <a:off x="1716" y="2000"/>
              <a:ext cx="2486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Какие деревья вы знаете?</a:t>
              </a:r>
              <a:endParaRPr lang="en-US" sz="2400" dirty="0"/>
            </a:p>
          </p:txBody>
        </p:sp>
        <p:sp>
          <p:nvSpPr>
            <p:cNvPr id="3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2</a:t>
              </a:r>
              <a:endParaRPr lang="en-US" sz="2400" b="1" dirty="0"/>
            </a:p>
          </p:txBody>
        </p:sp>
      </p:grpSp>
      <p:grpSp>
        <p:nvGrpSpPr>
          <p:cNvPr id="39" name="Group 7"/>
          <p:cNvGrpSpPr>
            <a:grpSpLocks/>
          </p:cNvGrpSpPr>
          <p:nvPr/>
        </p:nvGrpSpPr>
        <p:grpSpPr bwMode="auto">
          <a:xfrm>
            <a:off x="2010314" y="3374193"/>
            <a:ext cx="5419186" cy="481738"/>
            <a:chOff x="1259" y="1989"/>
            <a:chExt cx="3205" cy="452"/>
          </a:xfrm>
        </p:grpSpPr>
        <p:sp>
          <p:nvSpPr>
            <p:cNvPr id="4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2" name="Text Box 10"/>
            <p:cNvSpPr txBox="1">
              <a:spLocks noChangeArrowheads="1"/>
            </p:cNvSpPr>
            <p:nvPr/>
          </p:nvSpPr>
          <p:spPr bwMode="gray">
            <a:xfrm>
              <a:off x="1732" y="2008"/>
              <a:ext cx="1498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Чьи это следы?</a:t>
              </a:r>
              <a:endParaRPr lang="en-US" sz="2400" dirty="0"/>
            </a:p>
          </p:txBody>
        </p:sp>
        <p:sp>
          <p:nvSpPr>
            <p:cNvPr id="4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4</a:t>
              </a:r>
              <a:endParaRPr lang="en-US" sz="2400" b="1" dirty="0"/>
            </a:p>
          </p:txBody>
        </p:sp>
      </p:grpSp>
      <p:grpSp>
        <p:nvGrpSpPr>
          <p:cNvPr id="44" name="Group 7"/>
          <p:cNvGrpSpPr>
            <a:grpSpLocks/>
          </p:cNvGrpSpPr>
          <p:nvPr/>
        </p:nvGrpSpPr>
        <p:grpSpPr bwMode="auto">
          <a:xfrm>
            <a:off x="2010314" y="3904853"/>
            <a:ext cx="5419186" cy="481738"/>
            <a:chOff x="1259" y="1989"/>
            <a:chExt cx="3205" cy="452"/>
          </a:xfrm>
        </p:grpSpPr>
        <p:sp>
          <p:nvSpPr>
            <p:cNvPr id="45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47" name="Text Box 10"/>
            <p:cNvSpPr txBox="1">
              <a:spLocks noChangeArrowheads="1"/>
            </p:cNvSpPr>
            <p:nvPr/>
          </p:nvSpPr>
          <p:spPr bwMode="gray">
            <a:xfrm>
              <a:off x="1737" y="2008"/>
              <a:ext cx="24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Чем питаются животные?</a:t>
              </a:r>
              <a:endParaRPr lang="en-US" sz="2400" dirty="0"/>
            </a:p>
          </p:txBody>
        </p:sp>
        <p:sp>
          <p:nvSpPr>
            <p:cNvPr id="48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5</a:t>
              </a:r>
              <a:endParaRPr lang="en-US" sz="2400" b="1" dirty="0"/>
            </a:p>
          </p:txBody>
        </p:sp>
      </p:grpSp>
      <p:grpSp>
        <p:nvGrpSpPr>
          <p:cNvPr id="54" name="Group 7"/>
          <p:cNvGrpSpPr>
            <a:grpSpLocks/>
          </p:cNvGrpSpPr>
          <p:nvPr/>
        </p:nvGrpSpPr>
        <p:grpSpPr bwMode="auto">
          <a:xfrm>
            <a:off x="2004866" y="4430064"/>
            <a:ext cx="5424634" cy="490264"/>
            <a:chOff x="1259" y="1989"/>
            <a:chExt cx="3205" cy="460"/>
          </a:xfrm>
        </p:grpSpPr>
        <p:sp>
          <p:nvSpPr>
            <p:cNvPr id="55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57" name="Text Box 10"/>
            <p:cNvSpPr txBox="1">
              <a:spLocks noChangeArrowheads="1"/>
            </p:cNvSpPr>
            <p:nvPr/>
          </p:nvSpPr>
          <p:spPr bwMode="gray">
            <a:xfrm>
              <a:off x="1754" y="2016"/>
              <a:ext cx="144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Загадки про птиц</a:t>
              </a:r>
              <a:endParaRPr lang="en-US" sz="2400" dirty="0"/>
            </a:p>
          </p:txBody>
        </p:sp>
        <p:sp>
          <p:nvSpPr>
            <p:cNvPr id="58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6</a:t>
              </a:r>
              <a:endParaRPr lang="en-US" sz="2400" b="1" dirty="0"/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2004866" y="4952560"/>
            <a:ext cx="5424634" cy="490264"/>
            <a:chOff x="1259" y="1989"/>
            <a:chExt cx="3205" cy="460"/>
          </a:xfrm>
        </p:grpSpPr>
        <p:sp>
          <p:nvSpPr>
            <p:cNvPr id="6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2" name="Text Box 10"/>
            <p:cNvSpPr txBox="1">
              <a:spLocks noChangeArrowheads="1"/>
            </p:cNvSpPr>
            <p:nvPr/>
          </p:nvSpPr>
          <p:spPr bwMode="gray">
            <a:xfrm>
              <a:off x="1751" y="2016"/>
              <a:ext cx="1458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Кто где живет?</a:t>
              </a:r>
              <a:endParaRPr lang="en-US" sz="2400" dirty="0"/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7</a:t>
              </a:r>
              <a:endParaRPr lang="en-US" sz="2400" b="1" dirty="0"/>
            </a:p>
          </p:txBody>
        </p:sp>
      </p:grpSp>
      <p:grpSp>
        <p:nvGrpSpPr>
          <p:cNvPr id="64" name="Group 7"/>
          <p:cNvGrpSpPr>
            <a:grpSpLocks/>
          </p:cNvGrpSpPr>
          <p:nvPr/>
        </p:nvGrpSpPr>
        <p:grpSpPr bwMode="auto">
          <a:xfrm>
            <a:off x="2004866" y="5475056"/>
            <a:ext cx="5424634" cy="490264"/>
            <a:chOff x="1259" y="1989"/>
            <a:chExt cx="3205" cy="460"/>
          </a:xfrm>
        </p:grpSpPr>
        <p:sp>
          <p:nvSpPr>
            <p:cNvPr id="65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6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67" name="Text Box 10"/>
            <p:cNvSpPr txBox="1">
              <a:spLocks noChangeArrowheads="1"/>
            </p:cNvSpPr>
            <p:nvPr/>
          </p:nvSpPr>
          <p:spPr bwMode="gray">
            <a:xfrm>
              <a:off x="1753" y="2016"/>
              <a:ext cx="2523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Правила поведения в лесу</a:t>
              </a:r>
              <a:endParaRPr lang="en-US" sz="2400" dirty="0"/>
            </a:p>
          </p:txBody>
        </p:sp>
        <p:sp>
          <p:nvSpPr>
            <p:cNvPr id="68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35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8</a:t>
              </a:r>
              <a:endParaRPr lang="en-US" sz="2400" b="1" dirty="0"/>
            </a:p>
          </p:txBody>
        </p:sp>
      </p:grpSp>
      <p:grpSp>
        <p:nvGrpSpPr>
          <p:cNvPr id="69" name="Group 7"/>
          <p:cNvGrpSpPr>
            <a:grpSpLocks/>
          </p:cNvGrpSpPr>
          <p:nvPr/>
        </p:nvGrpSpPr>
        <p:grpSpPr bwMode="auto">
          <a:xfrm>
            <a:off x="2002150" y="2843535"/>
            <a:ext cx="5424634" cy="473212"/>
            <a:chOff x="1259" y="1989"/>
            <a:chExt cx="3205" cy="444"/>
          </a:xfrm>
        </p:grpSpPr>
        <p:sp>
          <p:nvSpPr>
            <p:cNvPr id="7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" name="Rectangle 9"/>
            <p:cNvSpPr>
              <a:spLocks noChangeArrowheads="1"/>
            </p:cNvSpPr>
            <p:nvPr/>
          </p:nvSpPr>
          <p:spPr bwMode="gray">
            <a:xfrm rot="3419336">
              <a:off x="1217" y="2106"/>
              <a:ext cx="315" cy="232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2" name="Text Box 10"/>
            <p:cNvSpPr txBox="1">
              <a:spLocks noChangeArrowheads="1"/>
            </p:cNvSpPr>
            <p:nvPr/>
          </p:nvSpPr>
          <p:spPr bwMode="gray">
            <a:xfrm>
              <a:off x="1726" y="2000"/>
              <a:ext cx="2678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/>
                <a:t>Какие животные обитают в лесу?</a:t>
              </a:r>
              <a:endParaRPr lang="en-US" sz="2400" dirty="0"/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gray">
            <a:xfrm>
              <a:off x="1275" y="1989"/>
              <a:ext cx="201" cy="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3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1724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лун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4629" y="5355489"/>
            <a:ext cx="2103664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 descr="дер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7196" y="5311237"/>
            <a:ext cx="2147207" cy="1460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Содержимое 24" descr="огонь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897486"/>
            <a:ext cx="1905000" cy="144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 descr="E:\грибы\117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9800" y="3654886"/>
            <a:ext cx="2088000" cy="1608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8" descr="Земноводные, амфибии. Лягушки. Зоология. Фото. Дикие животные. Природа. Картинки. Изображения. Рисунки. Фотографии. Текст. (фото с сайта www.abc.net.au) &#10;Frogs. Amphibious. Amphibia. Photo. Wild animals. Species animals. Wild nature. Zoo. Pictures. Text.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98800" y="1897486"/>
            <a:ext cx="2052000" cy="15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" descr="E:\Природа\island36.jpg"/>
          <p:cNvPicPr>
            <a:picLocks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664403" y="3654886"/>
            <a:ext cx="2175377" cy="1559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 descr="цвет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1880" y="1935586"/>
            <a:ext cx="1676400" cy="137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6671" y="182361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Живая и неживая природа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1600200" y="895356"/>
            <a:ext cx="1981200" cy="762000"/>
          </a:xfrm>
          <a:prstGeom prst="flowChartProcess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7030A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живая</a:t>
            </a:r>
          </a:p>
        </p:txBody>
      </p:sp>
      <p:pic>
        <p:nvPicPr>
          <p:cNvPr id="11" name="Рисунок 10" descr="снеж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0517"/>
            <a:ext cx="1600200" cy="142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обл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82249"/>
            <a:ext cx="2286000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ятно 1 16"/>
          <p:cNvSpPr/>
          <p:nvPr/>
        </p:nvSpPr>
        <p:spPr>
          <a:xfrm>
            <a:off x="146957" y="2707830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ятно 1 17"/>
          <p:cNvSpPr/>
          <p:nvPr/>
        </p:nvSpPr>
        <p:spPr>
          <a:xfrm>
            <a:off x="2286000" y="2735193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ятно 1 18"/>
          <p:cNvSpPr/>
          <p:nvPr/>
        </p:nvSpPr>
        <p:spPr>
          <a:xfrm>
            <a:off x="5164388" y="5907515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ятно 1 19"/>
          <p:cNvSpPr/>
          <p:nvPr/>
        </p:nvSpPr>
        <p:spPr>
          <a:xfrm>
            <a:off x="146957" y="4441089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ятно 1 20"/>
          <p:cNvSpPr/>
          <p:nvPr/>
        </p:nvSpPr>
        <p:spPr>
          <a:xfrm>
            <a:off x="3409947" y="4444249"/>
            <a:ext cx="914400" cy="914400"/>
          </a:xfrm>
          <a:prstGeom prst="irregularSeal1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ятно 1 21"/>
          <p:cNvSpPr/>
          <p:nvPr/>
        </p:nvSpPr>
        <p:spPr>
          <a:xfrm>
            <a:off x="1077686" y="5902779"/>
            <a:ext cx="914400" cy="914400"/>
          </a:xfrm>
          <a:prstGeom prst="irregularSeal1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ятно 1 22"/>
          <p:cNvSpPr/>
          <p:nvPr/>
        </p:nvSpPr>
        <p:spPr>
          <a:xfrm>
            <a:off x="6817809" y="2707830"/>
            <a:ext cx="914400" cy="914400"/>
          </a:xfrm>
          <a:prstGeom prst="irregularSeal1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ятно 1 23"/>
          <p:cNvSpPr/>
          <p:nvPr/>
        </p:nvSpPr>
        <p:spPr>
          <a:xfrm>
            <a:off x="6151080" y="4363312"/>
            <a:ext cx="914400" cy="914400"/>
          </a:xfrm>
          <a:prstGeom prst="irregularSeal1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ятно 1 24"/>
          <p:cNvSpPr/>
          <p:nvPr/>
        </p:nvSpPr>
        <p:spPr>
          <a:xfrm>
            <a:off x="4648200" y="2707830"/>
            <a:ext cx="914400" cy="914400"/>
          </a:xfrm>
          <a:prstGeom prst="irregularSeal1">
            <a:avLst/>
          </a:prstGeom>
          <a:solidFill>
            <a:srgbClr val="8064A2">
              <a:lumMod val="75000"/>
            </a:srgbClr>
          </a:solidFill>
          <a:ln w="25400" cap="rnd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257800" y="895356"/>
            <a:ext cx="2286000" cy="762000"/>
          </a:xfrm>
          <a:prstGeom prst="flowChartProcess">
            <a:avLst/>
          </a:prstGeom>
          <a:solidFill>
            <a:srgbClr val="FF0000"/>
          </a:solidFill>
          <a:ln w="25400" cap="rnd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неживая</a:t>
            </a:r>
          </a:p>
        </p:txBody>
      </p:sp>
    </p:spTree>
    <p:extLst>
      <p:ext uri="{BB962C8B-B14F-4D97-AF65-F5344CB8AC3E}">
        <p14:creationId xmlns:p14="http://schemas.microsoft.com/office/powerpoint/2010/main" xmlns="" val="211365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Какие деревья вы знаете?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8729" y="828001"/>
            <a:ext cx="26292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600" b="1" kern="0" dirty="0" smtClean="0">
                <a:ln w="9525"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Лиственные</a:t>
            </a:r>
            <a:endParaRPr lang="ru-RU" sz="3600" b="1" kern="0" dirty="0">
              <a:ln w="9525"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8421" y="828002"/>
            <a:ext cx="1984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600" b="1" kern="0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</a:rPr>
              <a:t>Хвойные</a:t>
            </a:r>
            <a:endParaRPr lang="ru-RU" sz="3600" b="1" kern="0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547507" y="1551214"/>
            <a:ext cx="0" cy="4874079"/>
          </a:xfrm>
          <a:prstGeom prst="line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823"/>
            <a:ext cx="1891646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7526" y="1463447"/>
            <a:ext cx="1892806" cy="237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32" y="4156027"/>
            <a:ext cx="1888921" cy="237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3572" y="1851351"/>
            <a:ext cx="1422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Береза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91556" y="1862626"/>
            <a:ext cx="872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Дуб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3107" y="4439817"/>
            <a:ext cx="106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Клён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6670" y="1424259"/>
            <a:ext cx="1892805" cy="237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398325" y="1851350"/>
            <a:ext cx="805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Ель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8274" y="4077649"/>
            <a:ext cx="1884551" cy="237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5542" y="4116841"/>
            <a:ext cx="1899814" cy="237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274032" y="4439816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Сосна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86986" y="4439815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200" b="1" kern="0" dirty="0" smtClean="0">
                <a:ln w="952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Рябина</a:t>
            </a:r>
            <a:endParaRPr lang="ru-RU" sz="3200" b="1" kern="0" dirty="0">
              <a:ln w="9525"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0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37674 -4.07407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14028 -0.001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25001 -4.07407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37587 3.7037E-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-0.13837 0.0011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6" grpId="0"/>
      <p:bldP spid="17" grpId="0"/>
      <p:bldP spid="19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8955" y="1538103"/>
            <a:ext cx="60864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686280" y="538763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Какие животные обитают в лесу?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AutoShape 2" descr="https://psichologvsadu.ru/images/2015/zanyatiya-s-detmi/zanyatie-4-zabavi-2.jpg"/>
          <p:cNvSpPr>
            <a:spLocks noChangeAspect="1" noChangeArrowheads="1"/>
          </p:cNvSpPr>
          <p:nvPr/>
        </p:nvSpPr>
        <p:spPr bwMode="auto">
          <a:xfrm flipH="1">
            <a:off x="8215338" y="6000768"/>
            <a:ext cx="155574" cy="155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медведь" descr="http://4.bp.blogspot.com/-tn-3zJJQQ-I/UzQqgfJzKaI/AAAAAAAAAOg/wiQKlrgYju4/s1600/sC-BRLT67yYxF7UL9D_JUdA.png"/>
          <p:cNvPicPr/>
          <p:nvPr/>
        </p:nvPicPr>
        <p:blipFill>
          <a:blip r:embed="rId3"/>
          <a:srcRect t="7292" r="81250" b="66666"/>
          <a:stretch>
            <a:fillRect/>
          </a:stretch>
        </p:blipFill>
        <p:spPr bwMode="auto">
          <a:xfrm>
            <a:off x="7928747" y="1653893"/>
            <a:ext cx="884330" cy="127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волк" descr="http://ds04.infourok.ru/uploads/ex/0c31/000626b0-cbe14e7f/hello_html_4a1489c0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7538" y="5545729"/>
            <a:ext cx="1486700" cy="88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ёж" descr="http://4.bp.blogspot.com/-tn-3zJJQQ-I/UzQqgfJzKaI/AAAAAAAAAOg/wiQKlrgYju4/s1600/sC-BRLT67yYxF7UL9D_JUdA.png">
            <a:hlinkClick r:id="rId5" action="ppaction://hlinksldjump"/>
          </p:cNvPr>
          <p:cNvPicPr/>
          <p:nvPr/>
        </p:nvPicPr>
        <p:blipFill>
          <a:blip r:embed="rId3"/>
          <a:srcRect l="83594" t="4167" r="3906" b="75000"/>
          <a:stretch>
            <a:fillRect/>
          </a:stretch>
        </p:blipFill>
        <p:spPr bwMode="auto">
          <a:xfrm>
            <a:off x="244928" y="1729658"/>
            <a:ext cx="985863" cy="112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белка" descr="http://4.bp.blogspot.com/-tn-3zJJQQ-I/UzQqgfJzKaI/AAAAAAAAAOg/wiQKlrgYju4/s1600/sC-BRLT67yYxF7UL9D_JUdA.png"/>
          <p:cNvPicPr/>
          <p:nvPr/>
        </p:nvPicPr>
        <p:blipFill>
          <a:blip r:embed="rId3"/>
          <a:srcRect l="45312" t="40625" r="37500" b="40625"/>
          <a:stretch>
            <a:fillRect/>
          </a:stretch>
        </p:blipFill>
        <p:spPr bwMode="auto">
          <a:xfrm>
            <a:off x="2081893" y="5545729"/>
            <a:ext cx="1138933" cy="91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заяц" descr="https://ds04.infourok.ru/uploads/ex/0b8e/00035365-b6c26d78/hello_html_m7c910c5b.png">
            <a:hlinkClick r:id="" action="ppaction://noaction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6819" y="5284095"/>
            <a:ext cx="828660" cy="120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корова" descr="http://4.bp.blogspot.com/-tn-3zJJQQ-I/UzQqgfJzKaI/AAAAAAAAAOg/wiQKlrgYju4/s1600/sC-BRLT67yYxF7UL9D_JUdA.png"/>
          <p:cNvPicPr/>
          <p:nvPr/>
        </p:nvPicPr>
        <p:blipFill>
          <a:blip r:embed="rId3"/>
          <a:srcRect l="66406" t="42708" r="16406" b="36458"/>
          <a:stretch>
            <a:fillRect/>
          </a:stretch>
        </p:blipFill>
        <p:spPr bwMode="auto">
          <a:xfrm>
            <a:off x="587828" y="5238771"/>
            <a:ext cx="1063403" cy="125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кот" descr="https://mankik.files.wordpress.com/2016/05/koshka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643" y="3192669"/>
            <a:ext cx="1050148" cy="157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коза" descr="http://odetprazdnike.ru/wp-content/uploads/2016/11/quest-1024x1024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8177" y="5042620"/>
            <a:ext cx="1763513" cy="14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лошадь" descr="http://4.bp.blogspot.com/-tn-3zJJQQ-I/UzQqgfJzKaI/AAAAAAAAAOg/wiQKlrgYju4/s1600/sC-BRLT67yYxF7UL9D_JUdA.png"/>
          <p:cNvPicPr/>
          <p:nvPr/>
        </p:nvPicPr>
        <p:blipFill>
          <a:blip r:embed="rId3"/>
          <a:srcRect l="13281" t="26042" r="68750" b="53125"/>
          <a:stretch>
            <a:fillRect/>
          </a:stretch>
        </p:blipFill>
        <p:spPr bwMode="auto">
          <a:xfrm>
            <a:off x="7615495" y="3219038"/>
            <a:ext cx="1355259" cy="170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741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11371 2.22222E-6 C 0.16475 2.22222E-6 0.2276 0.08379 0.2276 0.15231 L 0.2276 0.30463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7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022E-16 L 0.00156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-0.05382 -0.357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3.88889E-6 -0.1463 C -3.88889E-6 -0.21158 -0.03402 -0.23357 -0.07569 -0.24885 L -0.27604 -0.22963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-1.38889E-6 0.09907 C -1.38889E-6 0.14352 -0.01892 0.21852 -0.07031 0.23588 L -0.19305 0.25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медведь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7883" y="1392444"/>
            <a:ext cx="2808288" cy="2093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следы медвед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7883" y="1351624"/>
            <a:ext cx="2808288" cy="2228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10" descr="лось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148" y="3974629"/>
            <a:ext cx="2814637" cy="2155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" name="Picture 17" descr="следы лос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3123" y="3974629"/>
            <a:ext cx="2952750" cy="2233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" name="Picture 11" descr="ёж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143" y="3583649"/>
            <a:ext cx="2192338" cy="28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следы еж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1598" y="3903191"/>
            <a:ext cx="3149600" cy="2305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8" descr="волк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8935" y="1280186"/>
            <a:ext cx="2303462" cy="2303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16" descr="следы волк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8935" y="1280185"/>
            <a:ext cx="2303462" cy="2303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 descr="C:\Users\aapavlunina\Desktop\Новая папка1\през\zayats-polevoy-470x6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987" y="1280184"/>
            <a:ext cx="2413000" cy="2303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" name="Picture 14" descr="следы зайц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987" y="1277011"/>
            <a:ext cx="2413000" cy="2303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5" name="Заголовок 3"/>
          <p:cNvSpPr>
            <a:spLocks noGrp="1"/>
          </p:cNvSpPr>
          <p:nvPr>
            <p:ph type="title"/>
          </p:nvPr>
        </p:nvSpPr>
        <p:spPr>
          <a:xfrm>
            <a:off x="645459" y="310160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Чьи это следы?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0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838" y="1011108"/>
            <a:ext cx="2905125" cy="1733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645459" y="212192"/>
            <a:ext cx="7869890" cy="998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Чем питаются животные?</a:t>
            </a: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482190" y="1134835"/>
            <a:ext cx="0" cy="5290458"/>
          </a:xfrm>
          <a:prstGeom prst="line">
            <a:avLst/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481693" y="3630396"/>
            <a:ext cx="8172450" cy="0"/>
          </a:xfrm>
          <a:prstGeom prst="line">
            <a:avLst/>
          </a:prstGeom>
          <a:ln w="9525"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3" name="Picture 5" descr="грибы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05" y="2647950"/>
            <a:ext cx="919843" cy="9198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ябло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759" y="2756450"/>
            <a:ext cx="737349" cy="7926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ме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8401" y="2744658"/>
            <a:ext cx="855324" cy="809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конфет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1245" y="2865823"/>
            <a:ext cx="933361" cy="6832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2536" y="1030508"/>
            <a:ext cx="2488746" cy="1725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" name="Picture 5" descr="0,,69788981,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7918" y="2854546"/>
            <a:ext cx="1147070" cy="7058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куриц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7957" y="2752617"/>
            <a:ext cx="889210" cy="7859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трава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3003" y="2854546"/>
            <a:ext cx="918279" cy="684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852" y="3780064"/>
            <a:ext cx="2495096" cy="218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5" name="Picture 5" descr="медок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156" y="6092004"/>
            <a:ext cx="900165" cy="7659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чупа чупс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8606" y="6012474"/>
            <a:ext cx="785653" cy="7856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цветы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8401" y="6020930"/>
            <a:ext cx="869643" cy="7742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ягодки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704" y="6052456"/>
            <a:ext cx="1080442" cy="6753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9458" y="3836560"/>
            <a:ext cx="1729334" cy="2074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" name="Picture 6" descr="травка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3751" y="5847807"/>
            <a:ext cx="1033916" cy="947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жук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617" y="6108163"/>
            <a:ext cx="1013442" cy="5639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морковь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7161" y="5998221"/>
            <a:ext cx="1140006" cy="7296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3806" y="5883728"/>
            <a:ext cx="600075" cy="914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7667" y="2779326"/>
            <a:ext cx="1333500" cy="781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17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Words>182</Words>
  <Application>Microsoft Office PowerPoint</Application>
  <PresentationFormat>Экран (4:3)</PresentationFormat>
  <Paragraphs>68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Паспорт проекта </vt:lpstr>
      <vt:lpstr>Цель проекта </vt:lpstr>
      <vt:lpstr>Оглавление</vt:lpstr>
      <vt:lpstr>Живая и неживая природа </vt:lpstr>
      <vt:lpstr>Какие деревья вы знаете? </vt:lpstr>
      <vt:lpstr>Какие животные обитают в лесу? </vt:lpstr>
      <vt:lpstr>Чьи это следы? </vt:lpstr>
      <vt:lpstr>Чем питаются животные? </vt:lpstr>
      <vt:lpstr>Загадки про птиц </vt:lpstr>
      <vt:lpstr>Слайд 11</vt:lpstr>
      <vt:lpstr>Слайд 12</vt:lpstr>
      <vt:lpstr>Слайд 13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Win 7</cp:lastModifiedBy>
  <cp:revision>259</cp:revision>
  <dcterms:created xsi:type="dcterms:W3CDTF">2016-11-18T14:12:19Z</dcterms:created>
  <dcterms:modified xsi:type="dcterms:W3CDTF">2022-06-09T13:35:57Z</dcterms:modified>
</cp:coreProperties>
</file>